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63" r:id="rId3"/>
    <p:sldId id="285" r:id="rId4"/>
    <p:sldId id="264" r:id="rId5"/>
    <p:sldId id="258" r:id="rId6"/>
    <p:sldId id="271" r:id="rId7"/>
    <p:sldId id="265" r:id="rId8"/>
    <p:sldId id="266" r:id="rId9"/>
    <p:sldId id="267" r:id="rId10"/>
    <p:sldId id="268" r:id="rId11"/>
    <p:sldId id="269" r:id="rId12"/>
    <p:sldId id="280" r:id="rId13"/>
    <p:sldId id="281" r:id="rId14"/>
    <p:sldId id="277" r:id="rId15"/>
    <p:sldId id="283" r:id="rId16"/>
    <p:sldId id="284" r:id="rId17"/>
    <p:sldId id="270" r:id="rId18"/>
    <p:sldId id="260" r:id="rId19"/>
    <p:sldId id="28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6F23"/>
    <a:srgbClr val="24942F"/>
    <a:srgbClr val="06DC8A"/>
    <a:srgbClr val="E1E17F"/>
    <a:srgbClr val="CCAE2E"/>
    <a:srgbClr val="D2B436"/>
    <a:srgbClr val="C2A52C"/>
    <a:srgbClr val="DC641A"/>
    <a:srgbClr val="D15F19"/>
    <a:srgbClr val="DE84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81" autoAdjust="0"/>
  </p:normalViewPr>
  <p:slideViewPr>
    <p:cSldViewPr showGuides="1"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54FAF-7292-4C82-B49C-33384A7FD757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6BF0D-AB35-45D9-B79E-F9353E938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BF0D-AB35-45D9-B79E-F9353E9380C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0821-82C2-4F52-8C3A-89B8F2916D1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C63529C-F433-4058-84DE-2901BA2AC4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0821-82C2-4F52-8C3A-89B8F2916D1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529C-F433-4058-84DE-2901BA2AC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0821-82C2-4F52-8C3A-89B8F2916D1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529C-F433-4058-84DE-2901BA2AC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0821-82C2-4F52-8C3A-89B8F2916D1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529C-F433-4058-84DE-2901BA2AC4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0821-82C2-4F52-8C3A-89B8F2916D1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C63529C-F433-4058-84DE-2901BA2AC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0821-82C2-4F52-8C3A-89B8F2916D1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529C-F433-4058-84DE-2901BA2AC4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0821-82C2-4F52-8C3A-89B8F2916D1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529C-F433-4058-84DE-2901BA2AC4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0821-82C2-4F52-8C3A-89B8F2916D1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529C-F433-4058-84DE-2901BA2AC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0821-82C2-4F52-8C3A-89B8F2916D1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529C-F433-4058-84DE-2901BA2AC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0821-82C2-4F52-8C3A-89B8F2916D1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529C-F433-4058-84DE-2901BA2AC4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0821-82C2-4F52-8C3A-89B8F2916D1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C63529C-F433-4058-84DE-2901BA2AC4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D950821-82C2-4F52-8C3A-89B8F2916D1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C63529C-F433-4058-84DE-2901BA2AC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meditt.ru/sites/default/files/stomatit.jpg" TargetMode="External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7.jpeg"/><Relationship Id="rId5" Type="http://schemas.openxmlformats.org/officeDocument/2006/relationships/image" Target="../media/image33.jpeg"/><Relationship Id="rId10" Type="http://schemas.openxmlformats.org/officeDocument/2006/relationships/hyperlink" Target="http://susanin.udm.ru/upload/iblock/bce/bcef87258d56bd04d943926c4d8b57a3.jpg" TargetMode="External"/><Relationship Id="rId4" Type="http://schemas.openxmlformats.org/officeDocument/2006/relationships/hyperlink" Target="http://g.io.ua/img_aa/large/0115/02/01150243.jpg" TargetMode="External"/><Relationship Id="rId9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20688"/>
            <a:ext cx="6400800" cy="73265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Девчонкам и мальчишкам о беде по имени СПИД.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ОЧЕНЬ ВАЖНО ЗНАТЬ ОБ ЭТОМ</a:t>
            </a:r>
            <a:endParaRPr lang="ru-RU" b="1" dirty="0"/>
          </a:p>
        </p:txBody>
      </p:sp>
      <p:pic>
        <p:nvPicPr>
          <p:cNvPr id="21510" name="Picture 6" descr="http://2.bp.blogspot.com/_cLeoBsV4Fg4/SxXQtaTZJbI/AAAAAAAAAYc/sqwGCgig9HA/s1600/aids_r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84984"/>
            <a:ext cx="1241054" cy="2413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2" name="Picture 2" descr="http://journal.mygorod.ru/forum/journal2/uploads/j144_11965171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212976"/>
            <a:ext cx="1931020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1187624" y="5946976"/>
            <a:ext cx="6686568" cy="91102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Учитель начальных классов высшей категории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Басалаева Нина Федоровна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2015 год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907245" y="0"/>
            <a:ext cx="7329510" cy="7810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КГУ «Партизанская СШ»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8258204" cy="199548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СПИД – это последняя стадия ВИЧ-инфекции, когда защитная система организма разрушена. Заболевания, которые человек преодолевает в обычной жизни (</a:t>
            </a:r>
            <a:r>
              <a:rPr lang="ru-RU" i="1" dirty="0" smtClean="0"/>
              <a:t>например, грипп или воспаление лёгких</a:t>
            </a:r>
            <a:r>
              <a:rPr lang="ru-RU" dirty="0" smtClean="0"/>
              <a:t>), могут стать роковыми для людей, у которых СПИД.</a:t>
            </a:r>
            <a:endParaRPr lang="ru-RU" dirty="0"/>
          </a:p>
        </p:txBody>
      </p:sp>
      <p:pic>
        <p:nvPicPr>
          <p:cNvPr id="14338" name="Picture 2" descr="http://portalik.flyfm.net/uploads/posts/2010-03/1268320350_3136.jpeg"/>
          <p:cNvPicPr>
            <a:picLocks noChangeAspect="1" noChangeArrowheads="1"/>
          </p:cNvPicPr>
          <p:nvPr/>
        </p:nvPicPr>
        <p:blipFill>
          <a:blip r:embed="rId2" cstate="print"/>
          <a:srcRect r="3269" b="6417"/>
          <a:stretch>
            <a:fillRect/>
          </a:stretch>
        </p:blipFill>
        <p:spPr bwMode="auto">
          <a:xfrm>
            <a:off x="2500298" y="3071810"/>
            <a:ext cx="2071702" cy="2577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://www.vesti-ural.ru/uploads/posts/2011-06/1307087424_030611vistavka-spid0000.jpeg"/>
          <p:cNvPicPr>
            <a:picLocks noChangeAspect="1" noChangeArrowheads="1"/>
          </p:cNvPicPr>
          <p:nvPr/>
        </p:nvPicPr>
        <p:blipFill>
          <a:blip r:embed="rId3" cstate="print"/>
          <a:srcRect l="7097" t="5943" r="6967" b="7886"/>
          <a:stretch>
            <a:fillRect/>
          </a:stretch>
        </p:blipFill>
        <p:spPr bwMode="auto">
          <a:xfrm>
            <a:off x="3929057" y="3429000"/>
            <a:ext cx="3559583" cy="2789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http://2.bp.blogspot.com/_cLeoBsV4Fg4/SxXQtaTZJbI/AAAAAAAAAYc/sqwGCgig9HA/s1600/aids_r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38" y="214290"/>
            <a:ext cx="464347" cy="90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404664"/>
            <a:ext cx="7772400" cy="22322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СПИД быстрее развивается у тех, чьё здоровье изначально слабое. Также негативно влияют курение, злоупотребление алкоголем, употребление наркотиков, плохое питание, стрессы.</a:t>
            </a:r>
            <a:endParaRPr lang="ru-RU" dirty="0"/>
          </a:p>
        </p:txBody>
      </p:sp>
      <p:pic>
        <p:nvPicPr>
          <p:cNvPr id="13314" name="Picture 2" descr="http://nav.uz/uploads/posts/2012-08/1345102480_detail_picture_650255_22687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80928"/>
            <a:ext cx="3690947" cy="2766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 descr="http://trezv-kursk.moy.su/placards/153482113.jpg"/>
          <p:cNvPicPr>
            <a:picLocks noChangeAspect="1" noChangeArrowheads="1"/>
          </p:cNvPicPr>
          <p:nvPr/>
        </p:nvPicPr>
        <p:blipFill>
          <a:blip r:embed="rId3" cstate="print"/>
          <a:srcRect l="5104" t="3365" r="5491" b="15649"/>
          <a:stretch>
            <a:fillRect/>
          </a:stretch>
        </p:blipFill>
        <p:spPr bwMode="auto">
          <a:xfrm>
            <a:off x="4571999" y="2852936"/>
            <a:ext cx="4057523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2.bp.blogspot.com/_cLeoBsV4Fg4/SxXQtaTZJbI/AAAAAAAAAYc/sqwGCgig9HA/s1600/aids_r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38" y="214290"/>
            <a:ext cx="464347" cy="90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01080" cy="1980456"/>
          </a:xfrm>
        </p:spPr>
        <p:txBody>
          <a:bodyPr>
            <a:normAutofit/>
          </a:bodyPr>
          <a:lstStyle/>
          <a:p>
            <a:r>
              <a:rPr lang="ru-RU" dirty="0" smtClean="0"/>
              <a:t>ВИЧ-инфекция является одной из наиболее губительных эпидемий в истории человечества.</a:t>
            </a:r>
            <a:endParaRPr lang="ru-RU" dirty="0"/>
          </a:p>
        </p:txBody>
      </p:sp>
      <p:pic>
        <p:nvPicPr>
          <p:cNvPr id="5" name="Picture 2" descr="http://www.03clinic.ru/media/k2/items/cache/b7776ccd86677e084c73066d56234a62_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07904" y="2492896"/>
            <a:ext cx="4762500" cy="404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8" name="Picture 4" descr="http://mignews.com.ua/files/pictures/200911/12595664183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132856"/>
            <a:ext cx="3859669" cy="3690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2.bp.blogspot.com/_cLeoBsV4Fg4/SxXQtaTZJbI/AAAAAAAAAYc/sqwGCgig9HA/s1600/aids_r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214290"/>
            <a:ext cx="464347" cy="90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ylkov-fond.org/files/2011/02/VOZ.jpg"/>
          <p:cNvPicPr>
            <a:picLocks noChangeAspect="1" noChangeArrowheads="1"/>
          </p:cNvPicPr>
          <p:nvPr/>
        </p:nvPicPr>
        <p:blipFill>
          <a:blip r:embed="rId3" cstate="print">
            <a:lum contrast="-20000"/>
          </a:blip>
          <a:srcRect l="7953" t="1305" r="7031" b="23011"/>
          <a:stretch>
            <a:fillRect/>
          </a:stretch>
        </p:blipFill>
        <p:spPr bwMode="auto">
          <a:xfrm>
            <a:off x="6014389" y="142852"/>
            <a:ext cx="312961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 useBgFill="1"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429652" y="5786454"/>
            <a:ext cx="500066" cy="500042"/>
          </a:xfrm>
          <a:prstGeom prst="actionButtonForwardNex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4104456" cy="2592288"/>
          </a:xfrm>
        </p:spPr>
        <p:txBody>
          <a:bodyPr>
            <a:noAutofit/>
          </a:bodyPr>
          <a:lstStyle/>
          <a:p>
            <a:r>
              <a:rPr lang="ru-RU" sz="3000" b="1" dirty="0" smtClean="0"/>
              <a:t>Красная лента</a:t>
            </a:r>
            <a:r>
              <a:rPr lang="ru-RU" sz="3000" dirty="0" smtClean="0"/>
              <a:t> — символ борьбы со </a:t>
            </a:r>
            <a:r>
              <a:rPr lang="ru-RU" sz="3000" dirty="0" err="1" smtClean="0"/>
              <a:t>СПИДом</a:t>
            </a:r>
            <a:r>
              <a:rPr lang="ru-RU" sz="3000" dirty="0" smtClean="0"/>
              <a:t>, ни одна акция в этой области не обходится без неё.</a:t>
            </a:r>
            <a:endParaRPr lang="ru-RU" sz="3000" dirty="0"/>
          </a:p>
        </p:txBody>
      </p:sp>
      <p:pic>
        <p:nvPicPr>
          <p:cNvPr id="4" name="Picture 4" descr="http://news.pskovlive.ru/upload/tmp/2011-12-01_14-57-28_350888273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4664"/>
            <a:ext cx="3384376" cy="5900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6186502" cy="307389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Идея создания красной ленты была принята группой «Visual AIDS» </a:t>
            </a:r>
            <a:r>
              <a:rPr lang="ru-RU" sz="1900" i="1" dirty="0" smtClean="0"/>
              <a:t>(«наглядные пособия»)</a:t>
            </a:r>
            <a:r>
              <a:rPr lang="ru-RU" dirty="0" smtClean="0"/>
              <a:t>. Поскольку организация состояла из профессиональных художников и менеджеров от искусства, реклама видимого символа борьбы со СПИДом была сделана весьма удачно. </a:t>
            </a:r>
          </a:p>
        </p:txBody>
      </p:sp>
      <p:pic>
        <p:nvPicPr>
          <p:cNvPr id="39938" name="Picture 2" descr="http://prosyktyvkar.ru/files/imagecache/Thickbox/images/news/20121206-stop-aids.jpg"/>
          <p:cNvPicPr>
            <a:picLocks noChangeAspect="1" noChangeArrowheads="1"/>
          </p:cNvPicPr>
          <p:nvPr/>
        </p:nvPicPr>
        <p:blipFill>
          <a:blip r:embed="rId2" cstate="print"/>
          <a:srcRect l="33130" t="12010" r="28174" b="24224"/>
          <a:stretch>
            <a:fillRect/>
          </a:stretch>
        </p:blipFill>
        <p:spPr bwMode="auto">
          <a:xfrm>
            <a:off x="5220072" y="3573016"/>
            <a:ext cx="2304256" cy="2846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0" name="Picture 4" descr="http://fakty.ua/photos/article/14/77/147703w200zc0.jpg"/>
          <p:cNvPicPr>
            <a:picLocks noChangeAspect="1" noChangeArrowheads="1"/>
          </p:cNvPicPr>
          <p:nvPr/>
        </p:nvPicPr>
        <p:blipFill>
          <a:blip r:embed="rId3" cstate="print"/>
          <a:srcRect r="13749"/>
          <a:stretch>
            <a:fillRect/>
          </a:stretch>
        </p:blipFill>
        <p:spPr bwMode="auto">
          <a:xfrm>
            <a:off x="1547664" y="3573016"/>
            <a:ext cx="3065037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ttp://2.bp.blogspot.com/_cLeoBsV4Fg4/SxXQtaTZJbI/AAAAAAAAAYc/sqwGCgig9HA/s1600/aids_r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38" y="214290"/>
            <a:ext cx="464347" cy="90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850106"/>
          </a:xfrm>
        </p:spPr>
        <p:txBody>
          <a:bodyPr>
            <a:normAutofit/>
          </a:bodyPr>
          <a:lstStyle/>
          <a:p>
            <a:r>
              <a:rPr lang="ru-RU" sz="3500" b="1" dirty="0" smtClean="0"/>
              <a:t>Заражение вирусом происходит:</a:t>
            </a:r>
            <a:endParaRPr lang="ru-RU" sz="35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829312" cy="513875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при </a:t>
            </a:r>
            <a:r>
              <a:rPr lang="ru-RU" dirty="0" smtClean="0"/>
              <a:t>непосредственном попадании крови в организм человека через ранки, язвочки, слизистые оболочки;</a:t>
            </a:r>
          </a:p>
          <a:p>
            <a:r>
              <a:rPr lang="ru-RU" dirty="0" smtClean="0"/>
              <a:t>при переливании крови;</a:t>
            </a:r>
          </a:p>
          <a:p>
            <a:r>
              <a:rPr lang="ru-RU" dirty="0" smtClean="0"/>
              <a:t>при выполнении </a:t>
            </a:r>
            <a:r>
              <a:rPr lang="ru-RU" dirty="0" err="1" smtClean="0"/>
              <a:t>пирсинга</a:t>
            </a:r>
            <a:r>
              <a:rPr lang="ru-RU" dirty="0" smtClean="0"/>
              <a:t> и нанесении татуировок нестерильными инструментами;</a:t>
            </a:r>
          </a:p>
          <a:p>
            <a:r>
              <a:rPr lang="ru-RU" dirty="0" smtClean="0"/>
              <a:t>при использовании нестерильных шприцев и других инструментов для приготовления наркотиков, а так же при введении уже зараженного раствора наркотического средства;</a:t>
            </a:r>
          </a:p>
          <a:p>
            <a:r>
              <a:rPr lang="ru-RU" dirty="0" smtClean="0"/>
              <a:t>от </a:t>
            </a:r>
            <a:r>
              <a:rPr lang="ru-RU" dirty="0" err="1" smtClean="0"/>
              <a:t>инфирированной</a:t>
            </a:r>
            <a:r>
              <a:rPr lang="ru-RU" dirty="0" smtClean="0"/>
              <a:t> матери к ребенку во время беременности, родов, кормления грудью.</a:t>
            </a:r>
          </a:p>
          <a:p>
            <a:endParaRPr lang="ru-RU" dirty="0"/>
          </a:p>
        </p:txBody>
      </p:sp>
      <p:pic>
        <p:nvPicPr>
          <p:cNvPr id="6146" name="Picture 2" descr="http://ertis-edu.gov.kz/media/img/journal/50f3adba7477e.jpg"/>
          <p:cNvPicPr>
            <a:picLocks noChangeAspect="1" noChangeArrowheads="1"/>
          </p:cNvPicPr>
          <p:nvPr/>
        </p:nvPicPr>
        <p:blipFill>
          <a:blip r:embed="rId2" cstate="print"/>
          <a:srcRect l="19444" t="-172" r="19017" b="-1752"/>
          <a:stretch>
            <a:fillRect/>
          </a:stretch>
        </p:blipFill>
        <p:spPr bwMode="auto">
          <a:xfrm>
            <a:off x="7715272" y="500041"/>
            <a:ext cx="928694" cy="1538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img2.offer24.ru/img/off/48/484540.jpg"/>
          <p:cNvPicPr>
            <a:picLocks noChangeAspect="1" noChangeArrowheads="1"/>
          </p:cNvPicPr>
          <p:nvPr/>
        </p:nvPicPr>
        <p:blipFill>
          <a:blip r:embed="rId3" cstate="print"/>
          <a:srcRect l="41458" t="4778" r="28542" b="27722"/>
          <a:stretch>
            <a:fillRect/>
          </a:stretch>
        </p:blipFill>
        <p:spPr bwMode="auto">
          <a:xfrm>
            <a:off x="6215074" y="3429000"/>
            <a:ext cx="912820" cy="1540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://g.io.ua/img_aa/large/0115/02/0115024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35985" r="15572"/>
          <a:stretch>
            <a:fillRect/>
          </a:stretch>
        </p:blipFill>
        <p:spPr bwMode="auto">
          <a:xfrm>
            <a:off x="7286644" y="3429000"/>
            <a:ext cx="1682389" cy="947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8" descr="http://svet-mayakov.ru/wp-content/uploads/2010/06/h_wxeEa12Xob8MFOK5Jc6S3qinhPHWrLmI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2214554"/>
            <a:ext cx="121444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0" descr="http://bezformata.ru/content/Images/000/015/523/image15523695.jpg"/>
          <p:cNvPicPr>
            <a:picLocks noChangeAspect="1" noChangeArrowheads="1"/>
          </p:cNvPicPr>
          <p:nvPr/>
        </p:nvPicPr>
        <p:blipFill>
          <a:blip r:embed="rId7" cstate="print"/>
          <a:srcRect t="3738" r="18530"/>
          <a:stretch>
            <a:fillRect/>
          </a:stretch>
        </p:blipFill>
        <p:spPr bwMode="auto">
          <a:xfrm>
            <a:off x="7143768" y="4643446"/>
            <a:ext cx="1479797" cy="1151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4" name="Picture 12" descr="http://meditt.ru/sites/default/files/stomatit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l="32364" t="20677" r="29643" b="34211"/>
          <a:stretch>
            <a:fillRect/>
          </a:stretch>
        </p:blipFill>
        <p:spPr bwMode="auto">
          <a:xfrm>
            <a:off x="6215074" y="2214554"/>
            <a:ext cx="1143008" cy="1016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50" name="Picture 18" descr="http://susanin.udm.ru/upload/iblock/bce/bcef87258d56bd04d943926c4d8b57a3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3636" y="1285860"/>
            <a:ext cx="1394349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Блок-схема: узел 18"/>
          <p:cNvSpPr/>
          <p:nvPr/>
        </p:nvSpPr>
        <p:spPr>
          <a:xfrm>
            <a:off x="6572264" y="2857496"/>
            <a:ext cx="428628" cy="285752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332656"/>
            <a:ext cx="7200800" cy="778098"/>
          </a:xfrm>
        </p:spPr>
        <p:txBody>
          <a:bodyPr/>
          <a:lstStyle/>
          <a:p>
            <a:r>
              <a:rPr lang="ru-RU" b="1" dirty="0" smtClean="0"/>
              <a:t>Невозможно заразится ВИЧ: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829180" cy="49377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при рукопожатиях, объятиях, поцелуях;</a:t>
            </a:r>
          </a:p>
          <a:p>
            <a:r>
              <a:rPr lang="ru-RU" dirty="0" smtClean="0"/>
              <a:t>при кашле и чихании;</a:t>
            </a:r>
          </a:p>
          <a:p>
            <a:r>
              <a:rPr lang="ru-RU" dirty="0" smtClean="0"/>
              <a:t>при принятии пищи;</a:t>
            </a:r>
          </a:p>
          <a:p>
            <a:r>
              <a:rPr lang="ru-RU" dirty="0" smtClean="0"/>
              <a:t>при совместном пользовании посудой и столовыми приборами, полотенцами и постельным бельем;</a:t>
            </a:r>
          </a:p>
          <a:p>
            <a:r>
              <a:rPr lang="ru-RU" dirty="0" smtClean="0"/>
              <a:t>при совместном пользовании санузлом и душевыми;</a:t>
            </a:r>
          </a:p>
          <a:p>
            <a:r>
              <a:rPr lang="ru-RU" dirty="0" smtClean="0"/>
              <a:t>при совместном занятии спортом;</a:t>
            </a:r>
          </a:p>
          <a:p>
            <a:r>
              <a:rPr lang="ru-RU" dirty="0" smtClean="0"/>
              <a:t>при нахождении в одном помещении с ВИЧ-инфицированными людьми;</a:t>
            </a:r>
          </a:p>
          <a:p>
            <a:r>
              <a:rPr lang="ru-RU" dirty="0" smtClean="0"/>
              <a:t>при укусах насекомых и/или животных.</a:t>
            </a:r>
            <a:endParaRPr lang="ru-RU" dirty="0"/>
          </a:p>
        </p:txBody>
      </p:sp>
      <p:pic>
        <p:nvPicPr>
          <p:cNvPr id="18434" name="Picture 2" descr="http://www.uchportal.ru/_ld/288/95685601.jpg"/>
          <p:cNvPicPr>
            <a:picLocks noChangeAspect="1" noChangeArrowheads="1"/>
          </p:cNvPicPr>
          <p:nvPr/>
        </p:nvPicPr>
        <p:blipFill>
          <a:blip r:embed="rId2" cstate="print"/>
          <a:srcRect l="18845" t="1887" r="17358" b="736"/>
          <a:stretch>
            <a:fillRect/>
          </a:stretch>
        </p:blipFill>
        <p:spPr bwMode="auto">
          <a:xfrm>
            <a:off x="5189102" y="1428736"/>
            <a:ext cx="3676777" cy="4214842"/>
          </a:xfrm>
          <a:prstGeom prst="rect">
            <a:avLst/>
          </a:prstGeom>
          <a:noFill/>
        </p:spPr>
      </p:pic>
      <p:pic>
        <p:nvPicPr>
          <p:cNvPr id="8" name="Picture 6" descr="http://2.bp.blogspot.com/_cLeoBsV4Fg4/SxXQtaTZJbI/AAAAAAAAAYc/sqwGCgig9HA/s1600/aids_r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214290"/>
            <a:ext cx="464347" cy="90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cetrussia.ru/forum/fpic/ps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8277" t="9215" r="6722" b="20472"/>
          <a:stretch>
            <a:fillRect/>
          </a:stretch>
        </p:blipFill>
        <p:spPr bwMode="auto">
          <a:xfrm>
            <a:off x="611559" y="836712"/>
            <a:ext cx="3600401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http://open.az/uploads/posts/2009-11/thumbs/1258195902_v-novosti-pervaj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l="6221" t="2901" r="5778" b="7524"/>
          <a:stretch>
            <a:fillRect/>
          </a:stretch>
        </p:blipFill>
        <p:spPr bwMode="auto">
          <a:xfrm>
            <a:off x="4716016" y="764703"/>
            <a:ext cx="3528392" cy="4725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2.bp.blogspot.com/_cLeoBsV4Fg4/SxXQtaTZJbI/AAAAAAAAAYc/sqwGCgig9HA/s1600/aids_r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38" y="214290"/>
            <a:ext cx="464347" cy="90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galerey-room.ru/images/061357_13856948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3159627" cy="2852936"/>
          </a:xfrm>
          <a:prstGeom prst="rect">
            <a:avLst/>
          </a:prstGeom>
          <a:noFill/>
        </p:spPr>
      </p:pic>
      <p:pic>
        <p:nvPicPr>
          <p:cNvPr id="22532" name="Picture 4" descr="http://galerey-room.ru/images/060802_138569448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9698" y="1268760"/>
            <a:ext cx="3184302" cy="3184302"/>
          </a:xfrm>
          <a:prstGeom prst="rect">
            <a:avLst/>
          </a:prstGeom>
          <a:noFill/>
        </p:spPr>
      </p:pic>
      <p:pic>
        <p:nvPicPr>
          <p:cNvPr id="22534" name="Picture 6" descr="http://galerey-room.ru/images/061308_138569478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268760"/>
            <a:ext cx="2741252" cy="2952328"/>
          </a:xfrm>
          <a:prstGeom prst="rect">
            <a:avLst/>
          </a:prstGeom>
          <a:noFill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412776"/>
            <a:ext cx="331371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52400"/>
            <a:ext cx="7886680" cy="11163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ТВОЙ </a:t>
            </a:r>
            <a:r>
              <a:rPr lang="ru-RU" sz="2800" b="1" dirty="0" smtClean="0"/>
              <a:t>ЗАВТРАШНИЙ ДЕНЬ ЗАВИСИТ ОТ ТЕБЯ.</a:t>
            </a:r>
            <a:br>
              <a:rPr lang="ru-RU" sz="2800" b="1" dirty="0" smtClean="0"/>
            </a:br>
            <a:r>
              <a:rPr lang="ru-RU" sz="2800" b="1" dirty="0" smtClean="0"/>
              <a:t>ЖИВИ ЗДОРОВЫМ!</a:t>
            </a:r>
            <a:endParaRPr lang="ru-RU" sz="2800" b="1" dirty="0"/>
          </a:p>
        </p:txBody>
      </p:sp>
      <p:pic>
        <p:nvPicPr>
          <p:cNvPr id="1026" name="Picture 2" descr="http://school22-asbest.ucoz.ru/_pu/3/24267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8053" y="1772816"/>
            <a:ext cx="7362379" cy="435318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907704" y="1772816"/>
            <a:ext cx="6480720" cy="38884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0" name="Picture 6" descr="http://selid-shcool1.at.ua/04-2013/222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7704856" cy="56166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18582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Ты наверное уже слышал о проблеме, которая во всем мире называется ВИЧ/СПИД…</a:t>
            </a:r>
            <a:endParaRPr lang="ru-RU" dirty="0"/>
          </a:p>
        </p:txBody>
      </p:sp>
      <p:pic>
        <p:nvPicPr>
          <p:cNvPr id="5" name="Picture 2" descr="http://referat.znate.ru/pars_docs/tw_refs/39/38326/38326_html_m788b1c5b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67744" y="1988840"/>
            <a:ext cx="467315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404664"/>
            <a:ext cx="7772400" cy="19442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О ней постоянно и много говорят, но по-прежнему каждую минуту в мире 15 человек заражаются ВИЧ-инфекцией, и 7-8 человек из них – это твои ровесники.</a:t>
            </a:r>
            <a:endParaRPr lang="ru-RU" dirty="0"/>
          </a:p>
        </p:txBody>
      </p:sp>
      <p:pic>
        <p:nvPicPr>
          <p:cNvPr id="19458" name="Picture 2" descr="http://forum.lesnoy.tv/attachment.php?s=2c99b6e646db81cbbb79a43eb28b6a12&amp;attachmentid=6188&amp;thumb=1&amp;d=1259935395"/>
          <p:cNvPicPr>
            <a:picLocks noChangeAspect="1" noChangeArrowheads="1"/>
          </p:cNvPicPr>
          <p:nvPr/>
        </p:nvPicPr>
        <p:blipFill>
          <a:blip r:embed="rId2" cstate="print"/>
          <a:srcRect t="3614" b="4377"/>
          <a:stretch>
            <a:fillRect/>
          </a:stretch>
        </p:blipFill>
        <p:spPr bwMode="auto">
          <a:xfrm>
            <a:off x="857224" y="2643182"/>
            <a:ext cx="3438536" cy="3349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0" name="Picture 2" descr="http://teatrvmeste.ru/wp-content/uploads/2012/09/hDbsAqpWrW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143248"/>
            <a:ext cx="3651244" cy="243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2.bp.blogspot.com/_cLeoBsV4Fg4/SxXQtaTZJbI/AAAAAAAAAYc/sqwGCgig9HA/s1600/aids_r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38" y="214290"/>
            <a:ext cx="464347" cy="90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34777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ru-RU" sz="3600" b="1" dirty="0" smtClean="0"/>
              <a:t>Так выглядит вирус иммунодефицита человека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700" i="1" dirty="0" smtClean="0"/>
              <a:t>(стилизованное изображение сечения ВИЧ)</a:t>
            </a:r>
            <a:endParaRPr lang="ru-RU" sz="27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   </a:t>
            </a:r>
            <a:endParaRPr lang="ru-RU" dirty="0" smtClean="0"/>
          </a:p>
        </p:txBody>
      </p:sp>
      <p:pic>
        <p:nvPicPr>
          <p:cNvPr id="5" name="Picture 2" descr="Human Immunodeficency Virus - stylized rende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060848"/>
            <a:ext cx="4385578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2400" cy="18582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ВИЧ не летает по воздуху. </a:t>
            </a:r>
            <a:br>
              <a:rPr lang="ru-RU" dirty="0" smtClean="0"/>
            </a:br>
            <a:r>
              <a:rPr lang="ru-RU" dirty="0" smtClean="0"/>
              <a:t>Он может существовать только в организме человека.</a:t>
            </a:r>
            <a:endParaRPr lang="ru-RU" dirty="0"/>
          </a:p>
        </p:txBody>
      </p:sp>
      <p:pic>
        <p:nvPicPr>
          <p:cNvPr id="4" name="Picture 2" descr="http://upload.wikimedia.org/wikipedia/commons/thumb/1/1a/HIV-budding-Color.jpg/300px-HIV-budding-Colo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4" y="4005064"/>
            <a:ext cx="3690859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860032" y="1988840"/>
            <a:ext cx="3749040" cy="4572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Искусственно расцвеченная фотография, сделанная растровым электронным микроскопом. </a:t>
            </a:r>
          </a:p>
          <a:p>
            <a:r>
              <a:rPr lang="ru-RU" dirty="0" smtClean="0"/>
              <a:t>Вирусы ВИЧ (зелёные) отпочковываются от заражённого лимфоцита. </a:t>
            </a:r>
          </a:p>
          <a:p>
            <a:endParaRPr lang="ru-RU" dirty="0"/>
          </a:p>
        </p:txBody>
      </p:sp>
      <p:pic>
        <p:nvPicPr>
          <p:cNvPr id="7" name="Picture 2" descr="http://www.intactive.ru/files/07/80/1201338007.jpeg"/>
          <p:cNvPicPr>
            <a:picLocks noChangeAspect="1" noChangeArrowheads="1"/>
          </p:cNvPicPr>
          <p:nvPr/>
        </p:nvPicPr>
        <p:blipFill>
          <a:blip r:embed="rId3" cstate="print"/>
          <a:srcRect l="4881" t="2901" r="24512" b="43961"/>
          <a:stretch>
            <a:fillRect/>
          </a:stretch>
        </p:blipFill>
        <p:spPr bwMode="auto">
          <a:xfrm>
            <a:off x="539552" y="2060848"/>
            <a:ext cx="2357454" cy="1833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476672"/>
            <a:ext cx="7416824" cy="2016224"/>
          </a:xfrm>
        </p:spPr>
        <p:txBody>
          <a:bodyPr/>
          <a:lstStyle/>
          <a:p>
            <a:r>
              <a:rPr lang="ru-RU" dirty="0" smtClean="0"/>
              <a:t>Людям у которых обнаружен этот вирус, ставят диагноз «ВИЧ-инфекция».</a:t>
            </a:r>
          </a:p>
          <a:p>
            <a:r>
              <a:rPr lang="ru-RU" dirty="0" smtClean="0"/>
              <a:t>С момента заражения ВИЧ до развития </a:t>
            </a:r>
            <a:r>
              <a:rPr lang="ru-RU" dirty="0" err="1" smtClean="0"/>
              <a:t>СПИДа</a:t>
            </a:r>
            <a:r>
              <a:rPr lang="ru-RU" dirty="0" smtClean="0"/>
              <a:t> может пройти от 7 до 15 лет.</a:t>
            </a:r>
            <a:endParaRPr lang="ru-RU" dirty="0"/>
          </a:p>
        </p:txBody>
      </p:sp>
      <p:pic>
        <p:nvPicPr>
          <p:cNvPr id="5" name="Picture 4" descr="http://blog.brsmok.by/wp-content/uploads/2012/11/26-11-201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0265" y="3000372"/>
            <a:ext cx="4643470" cy="3114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2.bp.blogspot.com/_cLeoBsV4Fg4/SxXQtaTZJbI/AAAAAAAAAYc/sqwGCgig9HA/s1600/aids_r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464347" cy="90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404664"/>
            <a:ext cx="7772400" cy="1512168"/>
          </a:xfrm>
        </p:spPr>
        <p:txBody>
          <a:bodyPr/>
          <a:lstStyle/>
          <a:p>
            <a:r>
              <a:rPr lang="ru-RU" dirty="0" smtClean="0"/>
              <a:t>ВИЧ – это вирус иммунодефицита человека. </a:t>
            </a:r>
          </a:p>
          <a:p>
            <a:r>
              <a:rPr lang="ru-RU" dirty="0" smtClean="0"/>
              <a:t>Вирус повреждает иммунную систему, выполняющую защитные функции организма.</a:t>
            </a:r>
            <a:endParaRPr lang="ru-RU" dirty="0"/>
          </a:p>
        </p:txBody>
      </p:sp>
      <p:pic>
        <p:nvPicPr>
          <p:cNvPr id="17410" name="Picture 2" descr="http://rushara.net/uploads/posts/2010-12/1291652993_8igytsh5filvlau.jpeg"/>
          <p:cNvPicPr>
            <a:picLocks noChangeAspect="1" noChangeArrowheads="1"/>
          </p:cNvPicPr>
          <p:nvPr/>
        </p:nvPicPr>
        <p:blipFill>
          <a:blip r:embed="rId2" cstate="print"/>
          <a:srcRect l="8333" t="7813" r="7292" b="6389"/>
          <a:stretch>
            <a:fillRect/>
          </a:stretch>
        </p:blipFill>
        <p:spPr bwMode="auto">
          <a:xfrm>
            <a:off x="2066693" y="2369586"/>
            <a:ext cx="4881571" cy="3722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http://2.bp.blogspot.com/_cLeoBsV4Fg4/SxXQtaTZJbI/AAAAAAAAAYc/sqwGCgig9HA/s1600/aids_r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214290"/>
            <a:ext cx="464347" cy="90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548680"/>
            <a:ext cx="7772400" cy="22322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Пока ВИЧ инфекция не перешла в стадию </a:t>
            </a:r>
            <a:r>
              <a:rPr lang="ru-RU" dirty="0" err="1" smtClean="0"/>
              <a:t>СПИДа</a:t>
            </a:r>
            <a:r>
              <a:rPr lang="ru-RU" dirty="0" smtClean="0"/>
              <a:t>, инфицированный человек может чувствовать себя хорошо, выглядеть здоровым и даже не подозревать, что заражен, но при этом он может заражать других.</a:t>
            </a:r>
            <a:endParaRPr lang="ru-RU" dirty="0"/>
          </a:p>
        </p:txBody>
      </p:sp>
      <p:pic>
        <p:nvPicPr>
          <p:cNvPr id="15368" name="Picture 8" descr="http://krasnobrodskiy.ucoz.ru/Illustrazii/Kartinki/Plakaty/A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24944"/>
            <a:ext cx="4729894" cy="3484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786050" y="4572008"/>
            <a:ext cx="3000396" cy="1214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СПИД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http://vsesvit-news.info/pictures/1342182759_sp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214290"/>
            <a:ext cx="1214446" cy="910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990</TotalTime>
  <Words>437</Words>
  <Application>Microsoft Office PowerPoint</Application>
  <PresentationFormat>Экран (4:3)</PresentationFormat>
  <Paragraphs>41</Paragraphs>
  <Slides>20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Справедливость</vt:lpstr>
      <vt:lpstr>ОЧЕНЬ ВАЖНО ЗНАТЬ ОБ ЭТОМ</vt:lpstr>
      <vt:lpstr>Слайд 2</vt:lpstr>
      <vt:lpstr>Ты наверное уже слышал о проблеме, которая во всем мире называется ВИЧ/СПИД…</vt:lpstr>
      <vt:lpstr>Слайд 4</vt:lpstr>
      <vt:lpstr>Так выглядит вирус иммунодефицита человека (стилизованное изображение сечения ВИЧ)</vt:lpstr>
      <vt:lpstr>ВИЧ не летает по воздуху.  Он может существовать только в организме человека.</vt:lpstr>
      <vt:lpstr>Слайд 7</vt:lpstr>
      <vt:lpstr>Слайд 8</vt:lpstr>
      <vt:lpstr>Слайд 9</vt:lpstr>
      <vt:lpstr>Слайд 10</vt:lpstr>
      <vt:lpstr>Слайд 11</vt:lpstr>
      <vt:lpstr>ВИЧ-инфекция является одной из наиболее губительных эпидемий в истории человечества.</vt:lpstr>
      <vt:lpstr>Слайд 13</vt:lpstr>
      <vt:lpstr>Слайд 14</vt:lpstr>
      <vt:lpstr>Красная лента — символ борьбы со СПИДом, ни одна акция в этой области не обходится без неё.</vt:lpstr>
      <vt:lpstr>Слайд 16</vt:lpstr>
      <vt:lpstr>Заражение вирусом происходит:</vt:lpstr>
      <vt:lpstr>Невозможно заразится ВИЧ:</vt:lpstr>
      <vt:lpstr>Слайд 19</vt:lpstr>
      <vt:lpstr>ТВОЙ ЗАВТРАШНИЙ ДЕНЬ ЗАВИСИТ ОТ ТЕБЯ. ЖИВИ ЗДОРОВЫМ!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sulpak</cp:lastModifiedBy>
  <cp:revision>177</cp:revision>
  <dcterms:created xsi:type="dcterms:W3CDTF">2013-03-31T07:13:17Z</dcterms:created>
  <dcterms:modified xsi:type="dcterms:W3CDTF">2015-11-15T12:44:09Z</dcterms:modified>
</cp:coreProperties>
</file>